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5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8000"/>
              </a:solidFill>
            </c:spPr>
          </c:dPt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Recurrence</c:v>
                </c:pt>
                <c:pt idx="2">
                  <c:v>Granuloma</c:v>
                </c:pt>
                <c:pt idx="3">
                  <c:v>Increased IOP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Recurrence</c:v>
                </c:pt>
                <c:pt idx="2">
                  <c:v>Granuloma</c:v>
                </c:pt>
                <c:pt idx="3">
                  <c:v>Increased IOP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</c:v>
                </c:pt>
                <c:pt idx="1">
                  <c:v>92</c:v>
                </c:pt>
                <c:pt idx="2">
                  <c:v>95</c:v>
                </c:pt>
                <c:pt idx="3">
                  <c:v>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</c:spPr>
          <c:invertIfNegative val="0"/>
          <c:cat>
            <c:strRef>
              <c:f>Sheet1!$A$2:$A$5</c:f>
              <c:strCache>
                <c:ptCount val="4"/>
                <c:pt idx="0">
                  <c:v>None</c:v>
                </c:pt>
                <c:pt idx="1">
                  <c:v>Recurrence</c:v>
                </c:pt>
                <c:pt idx="2">
                  <c:v>Granuloma</c:v>
                </c:pt>
                <c:pt idx="3">
                  <c:v>Increased IOP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6544"/>
        <c:axId val="3727104"/>
        <c:axId val="0"/>
      </c:bar3DChart>
      <c:catAx>
        <c:axId val="3726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27104"/>
        <c:crossesAt val="0"/>
        <c:auto val="1"/>
        <c:lblAlgn val="ctr"/>
        <c:lblOffset val="100"/>
        <c:noMultiLvlLbl val="0"/>
      </c:catAx>
      <c:valAx>
        <c:axId val="3727104"/>
        <c:scaling>
          <c:orientation val="minMax"/>
          <c:max val="1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3726544"/>
        <c:crosses val="autoZero"/>
        <c:crossBetween val="between"/>
        <c:majorUnit val="0.1"/>
        <c:minorUnit val="0.02"/>
      </c:valAx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T/>
    </a:sp3d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0.40764</cdr:x>
      <cdr:y>0.07227</cdr:y>
    </cdr:from>
    <cdr:to>
      <cdr:x>0.8243</cdr:x>
      <cdr:y>0.30443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1258007" y="148685"/>
          <a:ext cx="1285855" cy="477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b="1" i="1" dirty="0"/>
            <a:t>Complications</a:t>
          </a:r>
        </a:p>
      </cdr:txBody>
    </cdr:sp>
  </cdr:relSizeAnchor>
  <cdr:relSizeAnchor xmlns:cdr="http://schemas.openxmlformats.org/drawingml/2006/chartDrawing">
    <cdr:from>
      <cdr:x>0.13074</cdr:x>
      <cdr:y>0.12741</cdr:y>
    </cdr:from>
    <cdr:to>
      <cdr:x>0.2974</cdr:x>
      <cdr:y>0.28218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403489" y="262133"/>
          <a:ext cx="514330" cy="318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/>
            <a:t>82%</a:t>
          </a:r>
        </a:p>
      </cdr:txBody>
    </cdr:sp>
  </cdr:relSizeAnchor>
  <cdr:relSizeAnchor xmlns:cdr="http://schemas.openxmlformats.org/drawingml/2006/chartDrawing">
    <cdr:from>
      <cdr:x>0.34303</cdr:x>
      <cdr:y>0.73677</cdr:y>
    </cdr:from>
    <cdr:to>
      <cdr:x>0.5097</cdr:x>
      <cdr:y>0.89154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1174280" y="1666483"/>
          <a:ext cx="570559" cy="350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i="1" dirty="0"/>
            <a:t>8%</a:t>
          </a:r>
        </a:p>
      </cdr:txBody>
    </cdr:sp>
  </cdr:relSizeAnchor>
  <cdr:relSizeAnchor xmlns:cdr="http://schemas.openxmlformats.org/drawingml/2006/chartDrawing">
    <cdr:from>
      <cdr:x>0.5744</cdr:x>
      <cdr:y>0.768</cdr:y>
    </cdr:from>
    <cdr:to>
      <cdr:x>0.719</cdr:x>
      <cdr:y>0.92277</cdr:y>
    </cdr:to>
    <cdr:sp macro="" textlink="">
      <cdr:nvSpPr>
        <cdr:cNvPr id="5" name="Text Box 4"/>
        <cdr:cNvSpPr txBox="1"/>
      </cdr:nvSpPr>
      <cdr:spPr>
        <a:xfrm xmlns:a="http://schemas.openxmlformats.org/drawingml/2006/main">
          <a:off x="5150084" y="4161919"/>
          <a:ext cx="1296496" cy="838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i="1" dirty="0"/>
            <a:t>5%</a:t>
          </a:r>
        </a:p>
      </cdr:txBody>
    </cdr:sp>
  </cdr:relSizeAnchor>
  <cdr:relSizeAnchor xmlns:cdr="http://schemas.openxmlformats.org/drawingml/2006/chartDrawing">
    <cdr:from>
      <cdr:x>0.79451</cdr:x>
      <cdr:y>0.77182</cdr:y>
    </cdr:from>
    <cdr:to>
      <cdr:x>0.96118</cdr:x>
      <cdr:y>0.92659</cdr:y>
    </cdr:to>
    <cdr:sp macro="" textlink="">
      <cdr:nvSpPr>
        <cdr:cNvPr id="6" name="Text Box 5"/>
        <cdr:cNvSpPr txBox="1"/>
      </cdr:nvSpPr>
      <cdr:spPr>
        <a:xfrm xmlns:a="http://schemas.openxmlformats.org/drawingml/2006/main">
          <a:off x="7123664" y="4182646"/>
          <a:ext cx="1494378" cy="838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b="1" i="1" dirty="0"/>
            <a:t>5%</a:t>
          </a:r>
        </a:p>
      </cdr:txBody>
    </cdr:sp>
  </cdr:relSizeAnchor>
  <cdr:relSizeAnchor xmlns:cdr="http://schemas.openxmlformats.org/drawingml/2006/chartDrawing">
    <cdr:from>
      <cdr:x>0.55675</cdr:x>
      <cdr:y>0.24432</cdr:y>
    </cdr:from>
    <cdr:to>
      <cdr:x>0.85303</cdr:x>
      <cdr:y>0.5221</cdr:y>
    </cdr:to>
    <cdr:sp macro="" textlink="">
      <cdr:nvSpPr>
        <cdr:cNvPr id="7" name="Text Box 6"/>
        <cdr:cNvSpPr txBox="1"/>
      </cdr:nvSpPr>
      <cdr:spPr>
        <a:xfrm xmlns:a="http://schemas.openxmlformats.org/drawingml/2006/main">
          <a:off x="4991823" y="1324020"/>
          <a:ext cx="2656561" cy="1505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/>
            <a:t>None</a:t>
          </a:r>
        </a:p>
        <a:p xmlns:a="http://schemas.openxmlformats.org/drawingml/2006/main">
          <a:r>
            <a:rPr lang="en-US" sz="2000" dirty="0"/>
            <a:t>Recurrence</a:t>
          </a:r>
        </a:p>
        <a:p xmlns:a="http://schemas.openxmlformats.org/drawingml/2006/main">
          <a:r>
            <a:rPr lang="en-US" sz="2000" dirty="0"/>
            <a:t>Granuloma</a:t>
          </a:r>
        </a:p>
        <a:p xmlns:a="http://schemas.openxmlformats.org/drawingml/2006/main">
          <a:r>
            <a:rPr lang="en-US" sz="2000" dirty="0" err="1"/>
            <a:t>Increae</a:t>
          </a:r>
          <a:r>
            <a:rPr lang="en-US" sz="2000" baseline="0" dirty="0" err="1"/>
            <a:t>d</a:t>
          </a:r>
          <a:r>
            <a:rPr lang="en-US" sz="2000" baseline="0" dirty="0"/>
            <a:t> IOP</a:t>
          </a:r>
          <a:endParaRPr lang="en-US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5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3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7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DBBD-7DFB-4079-B78A-7506631DF383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2675B-9812-4198-85BB-CB5FB554D8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Complications of </a:t>
            </a:r>
            <a:r>
              <a:rPr lang="en-US" b="1" dirty="0" err="1" smtClean="0"/>
              <a:t>Pterygium</a:t>
            </a:r>
            <a:r>
              <a:rPr lang="en-US" b="1" dirty="0" smtClean="0"/>
              <a:t> Surgery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7191"/>
            <a:ext cx="9144000" cy="485868"/>
          </a:xfrm>
        </p:spPr>
        <p:txBody>
          <a:bodyPr>
            <a:normAutofit/>
          </a:bodyPr>
          <a:lstStyle/>
          <a:p>
            <a:r>
              <a:rPr lang="en-US" sz="1400" dirty="0" err="1"/>
              <a:t>Ouk</a:t>
            </a:r>
            <a:r>
              <a:rPr lang="en-US" sz="1400" dirty="0"/>
              <a:t> </a:t>
            </a:r>
            <a:r>
              <a:rPr lang="en-US" sz="1400" dirty="0" err="1"/>
              <a:t>Sok</a:t>
            </a:r>
            <a:r>
              <a:rPr lang="en-US" sz="1400" dirty="0"/>
              <a:t> Hean</a:t>
            </a:r>
            <a:r>
              <a:rPr lang="en-US" sz="1400" baseline="30000" dirty="0"/>
              <a:t>1*</a:t>
            </a:r>
            <a:r>
              <a:rPr lang="en-US" sz="1400" dirty="0"/>
              <a:t>, Do Seiha</a:t>
            </a:r>
            <a:r>
              <a:rPr lang="en-US" sz="1400" baseline="30000" dirty="0"/>
              <a:t>2*</a:t>
            </a:r>
            <a:r>
              <a:rPr lang="en-US" sz="1400" dirty="0"/>
              <a:t>, </a:t>
            </a:r>
            <a:r>
              <a:rPr lang="en-US" sz="1400" dirty="0" err="1"/>
              <a:t>Sok</a:t>
            </a:r>
            <a:r>
              <a:rPr lang="en-US" sz="1400" dirty="0"/>
              <a:t> Kheng</a:t>
            </a:r>
            <a:r>
              <a:rPr lang="en-US" sz="1400" baseline="30000" dirty="0"/>
              <a:t>3*</a:t>
            </a:r>
            <a:r>
              <a:rPr lang="en-US" sz="1400" dirty="0"/>
              <a:t>, Ly Marina</a:t>
            </a:r>
            <a:r>
              <a:rPr lang="en-US" sz="1400" baseline="30000" dirty="0"/>
              <a:t>4*</a:t>
            </a:r>
            <a:r>
              <a:rPr lang="en-US" sz="1400" dirty="0"/>
              <a:t>, </a:t>
            </a:r>
            <a:r>
              <a:rPr lang="en-US" sz="1400" dirty="0" err="1"/>
              <a:t>Krin</a:t>
            </a:r>
            <a:r>
              <a:rPr lang="en-US" sz="1400" dirty="0"/>
              <a:t> </a:t>
            </a:r>
            <a:r>
              <a:rPr lang="en-US" sz="1400" dirty="0" err="1"/>
              <a:t>Srey</a:t>
            </a:r>
            <a:r>
              <a:rPr lang="en-US" sz="1400" dirty="0"/>
              <a:t> Peou</a:t>
            </a:r>
            <a:r>
              <a:rPr lang="en-US" sz="1400" baseline="30000" dirty="0"/>
              <a:t>5</a:t>
            </a:r>
            <a:r>
              <a:rPr lang="en-US" sz="1400" baseline="30000" dirty="0" smtClean="0"/>
              <a:t>*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948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Autogenous</a:t>
            </a:r>
            <a:r>
              <a:rPr lang="en-US" dirty="0"/>
              <a:t> conjunctival grafting is a safe, uncomplicated, and quick procedure and does not involve loss of tissue and prevents recurrence of </a:t>
            </a:r>
            <a:r>
              <a:rPr lang="en-US" dirty="0" err="1"/>
              <a:t>pterygium</a:t>
            </a:r>
            <a:r>
              <a:rPr lang="en-US" dirty="0"/>
              <a:t>. It also reduces the risk of scleral thinning and necrosis.</a:t>
            </a:r>
          </a:p>
        </p:txBody>
      </p:sp>
    </p:spTree>
    <p:extLst>
      <p:ext uri="{BB962C8B-B14F-4D97-AF65-F5344CB8AC3E}">
        <p14:creationId xmlns:p14="http://schemas.microsoft.com/office/powerpoint/2010/main" val="93661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-yo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1"/>
            <a:ext cx="9144000" cy="60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31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4351338"/>
          </a:xfrm>
        </p:spPr>
        <p:txBody>
          <a:bodyPr/>
          <a:lstStyle/>
          <a:p>
            <a:r>
              <a:rPr lang="en-US" dirty="0" err="1"/>
              <a:t>Pterygium</a:t>
            </a:r>
            <a:r>
              <a:rPr lang="en-US" dirty="0"/>
              <a:t> surgery is quite common in Cambodia, which is situated within the tropics. Simple excision carries a high recurrence rate ranging from 24%–89%</a:t>
            </a:r>
            <a:r>
              <a:rPr lang="en-US" baseline="30000" dirty="0"/>
              <a:t>3</a:t>
            </a:r>
            <a:r>
              <a:rPr lang="en-US" dirty="0"/>
              <a:t>, hence, this study aimed to determine the outcome </a:t>
            </a:r>
            <a:r>
              <a:rPr lang="en-US" dirty="0" smtClean="0"/>
              <a:t>of </a:t>
            </a:r>
            <a:r>
              <a:rPr lang="en-US" dirty="0"/>
              <a:t>conjunctival </a:t>
            </a:r>
            <a:r>
              <a:rPr lang="en-US" dirty="0" err="1" smtClean="0"/>
              <a:t>autograft</a:t>
            </a:r>
            <a:r>
              <a:rPr lang="en-US" dirty="0" smtClean="0"/>
              <a:t> </a:t>
            </a:r>
            <a:r>
              <a:rPr lang="en-US" dirty="0"/>
              <a:t>in primary </a:t>
            </a:r>
            <a:r>
              <a:rPr lang="en-US" dirty="0" err="1" smtClean="0"/>
              <a:t>pterygium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investigate the efficiency of </a:t>
            </a:r>
            <a:r>
              <a:rPr lang="en-US" dirty="0" err="1"/>
              <a:t>limbal</a:t>
            </a:r>
            <a:r>
              <a:rPr lang="en-US" dirty="0"/>
              <a:t> conjunctival </a:t>
            </a:r>
            <a:r>
              <a:rPr lang="en-US" dirty="0" err="1"/>
              <a:t>autograft</a:t>
            </a:r>
            <a:r>
              <a:rPr lang="en-US" dirty="0"/>
              <a:t> in primary </a:t>
            </a:r>
            <a:r>
              <a:rPr lang="en-US" dirty="0" err="1"/>
              <a:t>pterygium</a:t>
            </a:r>
            <a:r>
              <a:rPr lang="en-US" dirty="0"/>
              <a:t>. To report the incidence of recurrence and complications after primary </a:t>
            </a:r>
            <a:r>
              <a:rPr lang="en-US" dirty="0" err="1"/>
              <a:t>pterygium</a:t>
            </a:r>
            <a:r>
              <a:rPr lang="en-US" dirty="0"/>
              <a:t> surgery, using </a:t>
            </a:r>
            <a:r>
              <a:rPr lang="en-US" dirty="0" err="1"/>
              <a:t>limbal</a:t>
            </a:r>
            <a:r>
              <a:rPr lang="en-US" dirty="0"/>
              <a:t> conjunctival </a:t>
            </a:r>
            <a:r>
              <a:rPr lang="en-US" dirty="0" err="1" smtClean="0"/>
              <a:t>autograft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retrospective study conducted at Khmer-Soviet Friendship Hospital/Do </a:t>
            </a:r>
            <a:r>
              <a:rPr lang="en-US" dirty="0" err="1"/>
              <a:t>Seiha</a:t>
            </a:r>
            <a:r>
              <a:rPr lang="en-US" dirty="0"/>
              <a:t> Eye Clinic in Phnom Penh, Cambodia for a period of 16 months (Jan 2013 to April 2014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A total of 55 patients were operated during the studied period, 39 of which completed the follow up criteria.</a:t>
            </a:r>
          </a:p>
        </p:txBody>
      </p:sp>
    </p:spTree>
    <p:extLst>
      <p:ext uri="{BB962C8B-B14F-4D97-AF65-F5344CB8AC3E}">
        <p14:creationId xmlns:p14="http://schemas.microsoft.com/office/powerpoint/2010/main" val="23247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patients underwent the same technique – </a:t>
            </a:r>
            <a:r>
              <a:rPr lang="en-US" dirty="0" err="1"/>
              <a:t>pterygium</a:t>
            </a:r>
            <a:r>
              <a:rPr lang="en-US" dirty="0"/>
              <a:t> excision with conjunctival </a:t>
            </a:r>
            <a:r>
              <a:rPr lang="en-US" dirty="0" err="1"/>
              <a:t>autograft</a:t>
            </a:r>
            <a:r>
              <a:rPr lang="en-US" dirty="0"/>
              <a:t> – with experienced ophthalmologist Dr. Do </a:t>
            </a:r>
            <a:r>
              <a:rPr lang="en-US" dirty="0" err="1"/>
              <a:t>Seiha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Graft </a:t>
            </a:r>
            <a:r>
              <a:rPr lang="en-US" dirty="0"/>
              <a:t>was sutured in place using 10-0 nylon and stitches were removed 10 days post-operatively.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Follow </a:t>
            </a:r>
            <a:r>
              <a:rPr lang="en-US" dirty="0"/>
              <a:t>up was set to be first day, 10 days, 1 months and every 3 months for the first year and then yearly. All patients were in age group 20 to 60 and above.</a:t>
            </a:r>
          </a:p>
        </p:txBody>
      </p:sp>
    </p:spTree>
    <p:extLst>
      <p:ext uri="{BB962C8B-B14F-4D97-AF65-F5344CB8AC3E}">
        <p14:creationId xmlns:p14="http://schemas.microsoft.com/office/powerpoint/2010/main" val="21010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8" y="465406"/>
            <a:ext cx="2946350" cy="2312963"/>
          </a:xfrm>
          <a:prstGeom prst="rect">
            <a:avLst/>
          </a:prstGeom>
          <a:effectLst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68" y="465405"/>
            <a:ext cx="2933162" cy="2312963"/>
          </a:xfrm>
          <a:prstGeom prst="rect">
            <a:avLst/>
          </a:prstGeom>
          <a:effectLst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79" y="465404"/>
            <a:ext cx="3171875" cy="2312963"/>
          </a:xfrm>
          <a:prstGeom prst="rect">
            <a:avLst/>
          </a:prstGeom>
          <a:effectLst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98" y="3800475"/>
            <a:ext cx="3328964" cy="2336556"/>
          </a:xfrm>
          <a:prstGeom prst="rect">
            <a:avLst/>
          </a:prstGeom>
          <a:effectLst/>
        </p:spPr>
      </p:pic>
      <p:pic>
        <p:nvPicPr>
          <p:cNvPr id="8" name="Picture 7" descr="C:\Users\Do Seiha\Desktop\media-2014110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41400" y="3800475"/>
            <a:ext cx="3347722" cy="2336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41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study, 23% were found in the age group of 20-40. </a:t>
            </a:r>
            <a:endParaRPr lang="en-US" dirty="0" smtClean="0"/>
          </a:p>
          <a:p>
            <a:r>
              <a:rPr lang="en-US" dirty="0" smtClean="0"/>
              <a:t>About </a:t>
            </a:r>
            <a:r>
              <a:rPr lang="en-US" dirty="0"/>
              <a:t>54%, and 23% belong to the age group of 40-60 and above 60, respectively. 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Pterygium</a:t>
            </a:r>
            <a:r>
              <a:rPr lang="en-US" dirty="0" smtClean="0"/>
              <a:t> </a:t>
            </a:r>
            <a:r>
              <a:rPr lang="en-US" dirty="0"/>
              <a:t>is more often seen in female than male, accounting for 59% and 41%, respectively.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Depending </a:t>
            </a:r>
            <a:r>
              <a:rPr lang="en-US" dirty="0"/>
              <a:t>on location, 92% (36 cases) has </a:t>
            </a:r>
            <a:r>
              <a:rPr lang="en-US" dirty="0" err="1"/>
              <a:t>pterygium</a:t>
            </a:r>
            <a:r>
              <a:rPr lang="en-US" dirty="0"/>
              <a:t> nasally. Temporal and kissing </a:t>
            </a:r>
            <a:r>
              <a:rPr lang="en-US" dirty="0" err="1"/>
              <a:t>pterygium</a:t>
            </a:r>
            <a:r>
              <a:rPr lang="en-US" dirty="0"/>
              <a:t> accounted for 5% and 3%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37240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recurrent rate was 8% (3 cases). </a:t>
            </a:r>
          </a:p>
          <a:p>
            <a:endParaRPr lang="en-US" dirty="0"/>
          </a:p>
          <a:p>
            <a:r>
              <a:rPr lang="en-US" dirty="0" smtClean="0"/>
              <a:t>2 cases had granuloma</a:t>
            </a:r>
          </a:p>
          <a:p>
            <a:endParaRPr lang="en-US" dirty="0"/>
          </a:p>
          <a:p>
            <a:r>
              <a:rPr lang="en-US" dirty="0" smtClean="0"/>
              <a:t>2 cases had increased intraocular pressure due to steroid after 3 weeks post-operation. </a:t>
            </a:r>
          </a:p>
          <a:p>
            <a:endParaRPr lang="en-US" dirty="0"/>
          </a:p>
          <a:p>
            <a:r>
              <a:rPr lang="en-US" dirty="0" smtClean="0"/>
              <a:t>Though, theses cases were managed successfully. No major sight-threatening complications occurred during the study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21977" y="779929"/>
            <a:ext cx="8966085" cy="5419165"/>
            <a:chOff x="-338681" y="0"/>
            <a:chExt cx="3761966" cy="226187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493941910"/>
                </p:ext>
              </p:extLst>
            </p:nvPr>
          </p:nvGraphicFramePr>
          <p:xfrm>
            <a:off x="-338681" y="0"/>
            <a:ext cx="3761966" cy="22618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1685290" y="638175"/>
              <a:ext cx="70485" cy="419735"/>
              <a:chOff x="0" y="0"/>
              <a:chExt cx="70485" cy="41973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0" y="347980"/>
                <a:ext cx="70485" cy="7175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146050"/>
                <a:bevelB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70485" cy="71755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146050"/>
                <a:bevelB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0" y="109220"/>
                <a:ext cx="70485" cy="7175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146050"/>
                <a:bevelB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228600"/>
                <a:ext cx="70485" cy="71755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rgbClr val="FF66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0" h="146050"/>
                <a:bevelB w="0" h="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405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Complications of Pterygium Surgery</vt:lpstr>
      <vt:lpstr>Introduction</vt:lpstr>
      <vt:lpstr>Objective</vt:lpstr>
      <vt:lpstr>Methods</vt:lpstr>
      <vt:lpstr>Methods</vt:lpstr>
      <vt:lpstr>PowerPoint Presentation</vt:lpstr>
      <vt:lpstr>Results</vt:lpstr>
      <vt:lpstr>Resutls</vt:lpstr>
      <vt:lpstr>PowerPoint Presentation</vt:lpstr>
      <vt:lpstr>Conclusion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Pterygium Surgery</dc:title>
  <dc:creator>Dell XPS</dc:creator>
  <cp:lastModifiedBy>Dell XPS</cp:lastModifiedBy>
  <cp:revision>9</cp:revision>
  <dcterms:created xsi:type="dcterms:W3CDTF">2014-12-07T04:23:03Z</dcterms:created>
  <dcterms:modified xsi:type="dcterms:W3CDTF">2014-12-07T06:08:31Z</dcterms:modified>
</cp:coreProperties>
</file>